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273" r:id="rId2"/>
    <p:sldId id="274" r:id="rId3"/>
    <p:sldId id="263" r:id="rId4"/>
  </p:sldIdLst>
  <p:sldSz cx="6858000" cy="9144000" type="screen4x3"/>
  <p:notesSz cx="6858000" cy="9144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57"/>
    <p:restoredTop sz="95982"/>
  </p:normalViewPr>
  <p:slideViewPr>
    <p:cSldViewPr snapToGrid="0" snapToObjects="1">
      <p:cViewPr varScale="1">
        <p:scale>
          <a:sx n="84" d="100"/>
          <a:sy n="84" d="100"/>
        </p:scale>
        <p:origin x="3064" y="20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A5604F-B605-479F-9841-6C1E2D198577}" type="datetimeFigureOut">
              <a:rPr lang="sv-SE" smtClean="0"/>
              <a:t>2024-07-08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E4B5C2-6F33-42FF-9D02-E77DB9665A6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47167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7255A-E4B7-C14C-B50A-AD70F03B6E1D}" type="datetimeFigureOut">
              <a:rPr lang="sv-SE" smtClean="0"/>
              <a:t>2024-07-08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D8F11-7853-9843-9883-69A42968F32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94341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7255A-E4B7-C14C-B50A-AD70F03B6E1D}" type="datetimeFigureOut">
              <a:rPr lang="sv-SE" smtClean="0"/>
              <a:t>2024-07-08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D8F11-7853-9843-9883-69A42968F32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22380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7255A-E4B7-C14C-B50A-AD70F03B6E1D}" type="datetimeFigureOut">
              <a:rPr lang="sv-SE" smtClean="0"/>
              <a:t>2024-07-08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D8F11-7853-9843-9883-69A42968F32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52711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7255A-E4B7-C14C-B50A-AD70F03B6E1D}" type="datetimeFigureOut">
              <a:rPr lang="sv-SE" smtClean="0"/>
              <a:t>2024-07-08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D8F11-7853-9843-9883-69A42968F32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57376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7255A-E4B7-C14C-B50A-AD70F03B6E1D}" type="datetimeFigureOut">
              <a:rPr lang="sv-SE" smtClean="0"/>
              <a:t>2024-07-08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D8F11-7853-9843-9883-69A42968F32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82663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7255A-E4B7-C14C-B50A-AD70F03B6E1D}" type="datetimeFigureOut">
              <a:rPr lang="sv-SE" smtClean="0"/>
              <a:t>2024-07-08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D8F11-7853-9843-9883-69A42968F32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16560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7255A-E4B7-C14C-B50A-AD70F03B6E1D}" type="datetimeFigureOut">
              <a:rPr lang="sv-SE" smtClean="0"/>
              <a:t>2024-07-08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D8F11-7853-9843-9883-69A42968F32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27316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7255A-E4B7-C14C-B50A-AD70F03B6E1D}" type="datetimeFigureOut">
              <a:rPr lang="sv-SE" smtClean="0"/>
              <a:t>2024-07-08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D8F11-7853-9843-9883-69A42968F32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46349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7255A-E4B7-C14C-B50A-AD70F03B6E1D}" type="datetimeFigureOut">
              <a:rPr lang="sv-SE" smtClean="0"/>
              <a:t>2024-07-08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D8F11-7853-9843-9883-69A42968F32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72399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7255A-E4B7-C14C-B50A-AD70F03B6E1D}" type="datetimeFigureOut">
              <a:rPr lang="sv-SE" smtClean="0"/>
              <a:t>2024-07-08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D8F11-7853-9843-9883-69A42968F32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42481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7255A-E4B7-C14C-B50A-AD70F03B6E1D}" type="datetimeFigureOut">
              <a:rPr lang="sv-SE" smtClean="0"/>
              <a:t>2024-07-08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D8F11-7853-9843-9883-69A42968F32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1326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27255A-E4B7-C14C-B50A-AD70F03B6E1D}" type="datetimeFigureOut">
              <a:rPr lang="sv-SE" smtClean="0"/>
              <a:t>2024-07-08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2D8F11-7853-9843-9883-69A42968F32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02618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rosanna.bertling@oneacademy.s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30B8041-0BAB-9EA5-3A22-7BE9B3A20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8505E71-C4EF-77C2-522C-BC2C1B3491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26A8D5B-F26C-C670-4E30-8EF4D92925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91" r="23821"/>
          <a:stretch/>
        </p:blipFill>
        <p:spPr bwMode="auto">
          <a:xfrm>
            <a:off x="0" y="137170"/>
            <a:ext cx="6857980" cy="9143990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CDDAF39-FB99-6834-48AF-F74361E9F3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947" y="-340252"/>
            <a:ext cx="3746106" cy="2109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9D78024B-2801-CF35-B450-47076E9BDB78}"/>
              </a:ext>
            </a:extLst>
          </p:cNvPr>
          <p:cNvSpPr txBox="1"/>
          <p:nvPr/>
        </p:nvSpPr>
        <p:spPr>
          <a:xfrm>
            <a:off x="2290675" y="1012537"/>
            <a:ext cx="2276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000" dirty="0">
                <a:latin typeface="Avenir Next LT Pro" panose="020B0504020202020204" pitchFamily="34" charset="0"/>
              </a:rPr>
              <a:t>Yrkeshögskola</a:t>
            </a:r>
            <a:r>
              <a:rPr lang="sv-SE" sz="2400" dirty="0">
                <a:latin typeface="Avenir Next LT Pro" panose="020B0504020202020204" pitchFamily="34" charset="0"/>
              </a:rPr>
              <a:t> 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AC394B6E-2515-73C6-A8B6-AC0F5741FCE4}"/>
              </a:ext>
            </a:extLst>
          </p:cNvPr>
          <p:cNvSpPr/>
          <p:nvPr/>
        </p:nvSpPr>
        <p:spPr>
          <a:xfrm>
            <a:off x="389466" y="3202394"/>
            <a:ext cx="607906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2800" b="1" dirty="0">
                <a:latin typeface="Avenir Next LT Pro" panose="020B0504020202020204" pitchFamily="34" charset="0"/>
              </a:rPr>
              <a:t>Upphandling  </a:t>
            </a:r>
            <a:endParaRPr lang="sv-SE" b="1" dirty="0">
              <a:latin typeface="Avenir Next LT Pro" panose="020B0504020202020204" pitchFamily="34" charset="0"/>
            </a:endParaRPr>
          </a:p>
          <a:p>
            <a:pPr algn="ctr"/>
            <a:r>
              <a:rPr lang="sv-SE" sz="2000" dirty="0">
                <a:latin typeface="Avenir Next LT Pro" panose="020B0504020202020204" pitchFamily="34" charset="0"/>
              </a:rPr>
              <a:t>			</a:t>
            </a:r>
            <a:br>
              <a:rPr lang="sv-SE" sz="2000" dirty="0">
                <a:latin typeface="Avenir Next LT Pro" panose="020B0504020202020204" pitchFamily="34" charset="0"/>
              </a:rPr>
            </a:br>
            <a:r>
              <a:rPr lang="sv-SE" sz="2000" dirty="0">
                <a:latin typeface="Avenir Next LT Pro" panose="020B0504020202020204" pitchFamily="34" charset="0"/>
              </a:rPr>
              <a:t>Yrkeshögskolepoäng: 35 YH-p</a:t>
            </a:r>
            <a:br>
              <a:rPr lang="sv-SE" sz="2000" dirty="0">
                <a:latin typeface="Avenir Next LT Pro" panose="020B0504020202020204" pitchFamily="34" charset="0"/>
              </a:rPr>
            </a:br>
            <a:br>
              <a:rPr lang="sv-SE" sz="2000" dirty="0">
                <a:latin typeface="Avenir Next LT Pro" panose="020B0504020202020204" pitchFamily="34" charset="0"/>
              </a:rPr>
            </a:br>
            <a:r>
              <a:rPr lang="sv-SE" sz="2000" dirty="0">
                <a:latin typeface="Avenir Next LT Pro" panose="020B0504020202020204" pitchFamily="34" charset="0"/>
              </a:rPr>
              <a:t>Pris: 18 500 SEK exkl. moms </a:t>
            </a:r>
            <a:br>
              <a:rPr lang="sv-SE" sz="2000" dirty="0">
                <a:latin typeface="Avenir Next LT Pro" panose="020B0504020202020204" pitchFamily="34" charset="0"/>
              </a:rPr>
            </a:br>
            <a:r>
              <a:rPr lang="sv-SE" sz="2000" dirty="0">
                <a:latin typeface="Avenir Next LT Pro" panose="020B0504020202020204" pitchFamily="34" charset="0"/>
              </a:rPr>
              <a:t> </a:t>
            </a:r>
            <a:br>
              <a:rPr lang="sv-SE" sz="2000" dirty="0">
                <a:latin typeface="Avenir Next LT Pro" panose="020B0504020202020204" pitchFamily="34" charset="0"/>
              </a:rPr>
            </a:br>
            <a:r>
              <a:rPr lang="sv-SE" sz="2000" dirty="0">
                <a:latin typeface="Avenir Next LT Pro" panose="020B0504020202020204" pitchFamily="34" charset="0"/>
              </a:rPr>
              <a:t>Distans</a:t>
            </a:r>
            <a:br>
              <a:rPr lang="sv-SE" sz="2000" dirty="0">
                <a:latin typeface="Avenir Next LT Pro" panose="020B0504020202020204" pitchFamily="34" charset="0"/>
              </a:rPr>
            </a:br>
            <a:r>
              <a:rPr lang="sv-SE" sz="2000" dirty="0">
                <a:latin typeface="Avenir Next LT Pro" panose="020B0504020202020204" pitchFamily="34" charset="0"/>
              </a:rPr>
              <a:t>v.7 – v.13  2025</a:t>
            </a:r>
            <a:br>
              <a:rPr lang="sv-SE" sz="2000" dirty="0">
                <a:latin typeface="Avenir Next LT Pro" panose="020B0504020202020204" pitchFamily="34" charset="0"/>
              </a:rPr>
            </a:br>
            <a:endParaRPr lang="sv-SE" sz="2000" dirty="0">
              <a:latin typeface="Avenir Next LT Pro" panose="020B0504020202020204" pitchFamily="34" charset="0"/>
            </a:endParaRPr>
          </a:p>
          <a:p>
            <a:pPr algn="ctr"/>
            <a:r>
              <a:rPr lang="sv-SE" sz="2000" dirty="0">
                <a:latin typeface="Avenir Next LT Pro" panose="020B0504020202020204" pitchFamily="34" charset="0"/>
              </a:rPr>
              <a:t>Linköping, Malmö, Göteborg</a:t>
            </a:r>
            <a:br>
              <a:rPr lang="sv-SE" sz="2000" dirty="0">
                <a:latin typeface="Avenir Next LT Pro" panose="020B0504020202020204" pitchFamily="34" charset="0"/>
              </a:rPr>
            </a:br>
            <a:r>
              <a:rPr lang="sv-SE" sz="2000" dirty="0">
                <a:latin typeface="Avenir Next LT Pro" panose="020B0504020202020204" pitchFamily="34" charset="0"/>
              </a:rPr>
              <a:t>v.7 – v.13  2025 </a:t>
            </a:r>
            <a:br>
              <a:rPr lang="sv-SE" sz="2400" dirty="0">
                <a:latin typeface="Avenir Next LT Pro" panose="020B0504020202020204" pitchFamily="34" charset="0"/>
              </a:rPr>
            </a:br>
            <a:r>
              <a:rPr lang="sv-SE" sz="2400" dirty="0">
                <a:latin typeface="Avenir Next LT Pro" panose="020B0504020202020204" pitchFamily="34" charset="0"/>
              </a:rPr>
              <a:t>						</a:t>
            </a:r>
          </a:p>
        </p:txBody>
      </p:sp>
    </p:spTree>
    <p:extLst>
      <p:ext uri="{BB962C8B-B14F-4D97-AF65-F5344CB8AC3E}">
        <p14:creationId xmlns:p14="http://schemas.microsoft.com/office/powerpoint/2010/main" val="3384965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C69498D-4285-DC46-E904-C1BBA4FE4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4EE9BB5-AF19-165F-BB48-7B5E08A9EF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34067096-7CE0-4F20-A8EE-1F12D9FBA7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91" r="23821"/>
          <a:stretch/>
        </p:blipFill>
        <p:spPr bwMode="auto">
          <a:xfrm>
            <a:off x="20" y="10"/>
            <a:ext cx="6857980" cy="914399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F11A2EC8-0A0F-5AFE-7616-C645B37AF366}"/>
              </a:ext>
            </a:extLst>
          </p:cNvPr>
          <p:cNvSpPr txBox="1"/>
          <p:nvPr/>
        </p:nvSpPr>
        <p:spPr>
          <a:xfrm>
            <a:off x="105556" y="251356"/>
            <a:ext cx="6646888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b="1" dirty="0">
                <a:latin typeface="Avenir Next LT Pro" panose="020B0504020202020204" pitchFamily="34" charset="0"/>
              </a:rPr>
              <a:t>INNEHÅLL</a:t>
            </a:r>
            <a:br>
              <a:rPr lang="sv-SE" sz="1400" b="1" dirty="0">
                <a:latin typeface="Avenir Next LT Pro" panose="020B0504020202020204" pitchFamily="34" charset="0"/>
              </a:rPr>
            </a:br>
            <a:endParaRPr lang="sv-SE" sz="1400" dirty="0">
              <a:latin typeface="Avenir Next LT Pro" panose="020B05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sv-SE" sz="1400" dirty="0">
                <a:latin typeface="Avenir Next LT Pro" panose="020B0504020202020204" pitchFamily="34" charset="77"/>
              </a:rPr>
              <a:t>Kunskap i upphandlingsprocessens samtliga steg från behov till uppföljning av ingångna avtal.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sv-SE" sz="1400" dirty="0">
                <a:latin typeface="Avenir Next LT Pro" panose="020B0504020202020204" pitchFamily="34" charset="77"/>
              </a:rPr>
              <a:t>Om Dynamiska inköpssystem (DIS).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sv-SE" sz="1400" dirty="0">
                <a:latin typeface="Avenir Next LT Pro" panose="020B0504020202020204" pitchFamily="34" charset="77"/>
              </a:rPr>
              <a:t>Om riskanalys vid upphandling.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sv-SE" sz="1400" dirty="0">
                <a:latin typeface="Avenir Next LT Pro" panose="020B0504020202020204" pitchFamily="34" charset="77"/>
              </a:rPr>
              <a:t>Om förstudie vid upphandling.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sv-SE" sz="1400" dirty="0">
                <a:latin typeface="Avenir Next LT Pro" panose="020B0504020202020204" pitchFamily="34" charset="77"/>
              </a:rPr>
              <a:t>Om upphandlingsförfarandet.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sv-SE" sz="1400" dirty="0">
                <a:latin typeface="Avenir Next LT Pro" panose="020B0504020202020204" pitchFamily="34" charset="77"/>
              </a:rPr>
              <a:t>Om förfrågningsunderlag.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sv-SE" sz="1400" dirty="0">
                <a:latin typeface="Avenir Next LT Pro" panose="020B0504020202020204" pitchFamily="34" charset="77"/>
              </a:rPr>
              <a:t>Om utvärderingsgrund.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sv-SE" sz="1400" dirty="0">
                <a:latin typeface="Avenir Next LT Pro" panose="020B0504020202020204" pitchFamily="34" charset="77"/>
              </a:rPr>
              <a:t>Om frågor och svar vid upphandling.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sv-SE" sz="1400" dirty="0">
                <a:latin typeface="Avenir Next LT Pro" panose="020B0504020202020204" pitchFamily="34" charset="77"/>
              </a:rPr>
              <a:t>Om paketering av upphandling.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sv-SE" sz="1400" dirty="0">
                <a:latin typeface="Avenir Next LT Pro" panose="020B0504020202020204" pitchFamily="34" charset="77"/>
              </a:rPr>
              <a:t>Om tilldelning.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sv-SE" sz="1400" dirty="0">
                <a:latin typeface="Avenir Next LT Pro" panose="020B0504020202020204" pitchFamily="34" charset="77"/>
              </a:rPr>
              <a:t>Om branschpraxis och domstolsavgöranden. </a:t>
            </a:r>
          </a:p>
          <a:p>
            <a:r>
              <a:rPr lang="sv-SE" sz="1200" dirty="0">
                <a:latin typeface="Avenir Next LT Pro" panose="020B0504020202020204" pitchFamily="34" charset="0"/>
              </a:rPr>
              <a:t> </a:t>
            </a:r>
          </a:p>
          <a:p>
            <a:endParaRPr lang="sv-SE" sz="1200" dirty="0">
              <a:latin typeface="Avenir Next LT Pro" panose="020B0504020202020204" pitchFamily="34" charset="0"/>
            </a:endParaRPr>
          </a:p>
          <a:p>
            <a:endParaRPr lang="sv-SE" sz="1200" dirty="0">
              <a:latin typeface="Avenir Next LT Pro" panose="020B0504020202020204" pitchFamily="34" charset="0"/>
            </a:endParaRPr>
          </a:p>
          <a:p>
            <a:br>
              <a:rPr lang="sv-SE" sz="1200" dirty="0">
                <a:latin typeface="Avenir Next LT Pro" panose="020B0504020202020204" pitchFamily="34" charset="0"/>
              </a:rPr>
            </a:br>
            <a:r>
              <a:rPr lang="sv-SE" sz="1200" dirty="0">
                <a:latin typeface="Avenir Next LT Pro" panose="020B0504020202020204" pitchFamily="34" charset="0"/>
              </a:rPr>
              <a:t> </a:t>
            </a:r>
          </a:p>
          <a:p>
            <a:endParaRPr lang="sv-SE" sz="1200" dirty="0">
              <a:latin typeface="Avenir Next LT Pro" panose="020B0504020202020204" pitchFamily="34" charset="0"/>
            </a:endParaRP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9FF278EC-18F2-F3D1-95DD-09FCDEA078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052" y="8260812"/>
            <a:ext cx="1743863" cy="982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DBEBA44D-1196-5E74-EC88-5EC8B92821C2}"/>
              </a:ext>
            </a:extLst>
          </p:cNvPr>
          <p:cNvSpPr txBox="1"/>
          <p:nvPr/>
        </p:nvSpPr>
        <p:spPr>
          <a:xfrm>
            <a:off x="105556" y="6006777"/>
            <a:ext cx="5768558" cy="17235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600" b="1" dirty="0">
                <a:latin typeface="Avenir Next LT Pro" panose="020B0504020202020204" pitchFamily="34" charset="0"/>
              </a:rPr>
              <a:t>UNDERVISNINGSFORM (7 veckor)</a:t>
            </a:r>
            <a:br>
              <a:rPr lang="sv-SE" sz="2000" b="1" dirty="0">
                <a:latin typeface="Avenir Next LT Pro" panose="020B0504020202020204" pitchFamily="34" charset="0"/>
              </a:rPr>
            </a:br>
            <a:endParaRPr lang="sv-SE" sz="2000" dirty="0">
              <a:latin typeface="Avenir Next LT Pro" panose="020B05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v-SE" sz="1400" dirty="0">
                <a:latin typeface="Avenir Next LT Pro" panose="020B0504020202020204" pitchFamily="34" charset="0"/>
              </a:rPr>
              <a:t>Föreläsningar på Plats, Digitalt, Hybrid 2 dagar/vecka</a:t>
            </a:r>
            <a:br>
              <a:rPr lang="sv-SE" sz="1400" dirty="0">
                <a:latin typeface="Avenir Next LT Pro" panose="020B0504020202020204" pitchFamily="34" charset="0"/>
              </a:rPr>
            </a:br>
            <a:endParaRPr lang="sv-SE" sz="1400" dirty="0">
              <a:latin typeface="Avenir Next LT Pro" panose="020B05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v-SE" sz="1400" dirty="0">
                <a:latin typeface="Avenir Next LT Pro" panose="020B0504020202020204" pitchFamily="34" charset="0"/>
              </a:rPr>
              <a:t>Seminarium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sv-SE" sz="1400" dirty="0">
              <a:latin typeface="Avenir Next LT Pro" panose="020B05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v-SE" sz="1400" dirty="0">
                <a:latin typeface="Avenir Next LT Pro" panose="020B0504020202020204" pitchFamily="34" charset="0"/>
              </a:rPr>
              <a:t>Handledning</a:t>
            </a:r>
          </a:p>
        </p:txBody>
      </p:sp>
    </p:spTree>
    <p:extLst>
      <p:ext uri="{BB962C8B-B14F-4D97-AF65-F5344CB8AC3E}">
        <p14:creationId xmlns:p14="http://schemas.microsoft.com/office/powerpoint/2010/main" val="232341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01C150B-C7D3-F548-EB30-C89AEE437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FBE944E-5562-82E3-9321-42C45B3900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065507A2-3141-B04B-D446-B05FF3BDC7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91" r="23821"/>
          <a:stretch/>
        </p:blipFill>
        <p:spPr bwMode="auto">
          <a:xfrm>
            <a:off x="20" y="10"/>
            <a:ext cx="6857980" cy="914399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F7655288-E458-2B16-B1C3-BB2783058C09}"/>
              </a:ext>
            </a:extLst>
          </p:cNvPr>
          <p:cNvSpPr txBox="1"/>
          <p:nvPr/>
        </p:nvSpPr>
        <p:spPr>
          <a:xfrm>
            <a:off x="211092" y="98956"/>
            <a:ext cx="4781822" cy="3016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>
                <a:latin typeface="Avenir Next LT Pro" panose="020B0504020202020204" pitchFamily="34" charset="0"/>
              </a:rPr>
              <a:t> </a:t>
            </a:r>
          </a:p>
          <a:p>
            <a:r>
              <a:rPr lang="sv-SE" sz="1600" b="1" dirty="0">
                <a:latin typeface="Avenir Next LT Pro" panose="020B0504020202020204" pitchFamily="34" charset="0"/>
              </a:rPr>
              <a:t>KUNSKAPSKONTROLL, EXAMINATIONSFORM</a:t>
            </a:r>
          </a:p>
          <a:p>
            <a:endParaRPr lang="sv-SE" sz="1600" b="1" dirty="0">
              <a:latin typeface="Avenir Next LT Pro" panose="020B05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v-SE" sz="1400" dirty="0">
                <a:latin typeface="Avenir Next LT Pro" panose="020B0504020202020204" pitchFamily="34" charset="0"/>
              </a:rPr>
              <a:t>PM</a:t>
            </a:r>
            <a:br>
              <a:rPr lang="sv-SE" sz="1400" dirty="0">
                <a:latin typeface="Avenir Next LT Pro" panose="020B0504020202020204" pitchFamily="34" charset="0"/>
              </a:rPr>
            </a:br>
            <a:endParaRPr lang="sv-SE" sz="1400" dirty="0">
              <a:latin typeface="Avenir Next LT Pro" panose="020B05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v-SE" sz="1400" dirty="0">
                <a:latin typeface="Avenir Next LT Pro" panose="020B0504020202020204" pitchFamily="34" charset="0"/>
              </a:rPr>
              <a:t>Seminarium</a:t>
            </a:r>
            <a:br>
              <a:rPr lang="sv-SE" sz="1400" dirty="0">
                <a:latin typeface="Avenir Next LT Pro" panose="020B0504020202020204" pitchFamily="34" charset="0"/>
              </a:rPr>
            </a:br>
            <a:endParaRPr lang="sv-SE" sz="1400" dirty="0">
              <a:latin typeface="Avenir Next LT Pro" panose="020B05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v-SE" sz="1400" dirty="0">
                <a:latin typeface="Avenir Next LT Pro" panose="020B0504020202020204" pitchFamily="34" charset="0"/>
              </a:rPr>
              <a:t>Skriftlig individuell salstentamen</a:t>
            </a:r>
          </a:p>
          <a:p>
            <a:endParaRPr lang="sv-SE" sz="1400" dirty="0">
              <a:latin typeface="Avenir Next LT Pro" panose="020B0504020202020204" pitchFamily="34" charset="0"/>
            </a:endParaRPr>
          </a:p>
          <a:p>
            <a:endParaRPr lang="sv-SE" sz="1200" dirty="0">
              <a:latin typeface="Avenir Next LT Pro" panose="020B0504020202020204" pitchFamily="34" charset="0"/>
            </a:endParaRPr>
          </a:p>
          <a:p>
            <a:endParaRPr lang="sv-SE" sz="1200" dirty="0">
              <a:latin typeface="Avenir Next LT Pro" panose="020B0504020202020204" pitchFamily="34" charset="0"/>
            </a:endParaRPr>
          </a:p>
          <a:p>
            <a:br>
              <a:rPr lang="sv-SE" sz="1200" dirty="0">
                <a:latin typeface="Avenir Next LT Pro" panose="020B0504020202020204" pitchFamily="34" charset="0"/>
              </a:rPr>
            </a:br>
            <a:r>
              <a:rPr lang="sv-SE" sz="1200" dirty="0">
                <a:latin typeface="Avenir Next LT Pro" panose="020B0504020202020204" pitchFamily="34" charset="0"/>
              </a:rPr>
              <a:t> </a:t>
            </a:r>
          </a:p>
          <a:p>
            <a:endParaRPr lang="sv-SE" sz="1200" dirty="0">
              <a:latin typeface="Avenir Next LT Pro" panose="020B0504020202020204" pitchFamily="34" charset="0"/>
            </a:endParaRP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6A7AAE55-4B10-D916-3DD5-FCA7E77F3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052" y="8260812"/>
            <a:ext cx="1743863" cy="982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ruta 9">
            <a:extLst>
              <a:ext uri="{FF2B5EF4-FFF2-40B4-BE49-F238E27FC236}">
                <a16:creationId xmlns:a16="http://schemas.microsoft.com/office/drawing/2014/main" id="{64860A6B-6071-54D9-A3F7-6999152F1133}"/>
              </a:ext>
            </a:extLst>
          </p:cNvPr>
          <p:cNvSpPr txBox="1"/>
          <p:nvPr/>
        </p:nvSpPr>
        <p:spPr>
          <a:xfrm>
            <a:off x="211092" y="6220203"/>
            <a:ext cx="5250924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400" b="1" dirty="0">
                <a:latin typeface="Avenir Next LT Pro" panose="020B0504020202020204" pitchFamily="34" charset="0"/>
              </a:rPr>
              <a:t>För mer information om kursen, anmälan eller förslag på en ekonomisk lösning,</a:t>
            </a:r>
            <a:br>
              <a:rPr lang="sv-SE" sz="1400" b="1" dirty="0">
                <a:latin typeface="Avenir Next LT Pro" panose="020B0504020202020204" pitchFamily="34" charset="0"/>
              </a:rPr>
            </a:br>
            <a:endParaRPr lang="sv-SE" sz="1400" b="1" dirty="0">
              <a:latin typeface="Avenir Next LT Pro" panose="020B0504020202020204" pitchFamily="34" charset="0"/>
            </a:endParaRPr>
          </a:p>
          <a:p>
            <a:r>
              <a:rPr lang="sv-SE" sz="1400" b="1" dirty="0">
                <a:latin typeface="Avenir Next LT Pro" panose="020B0504020202020204" pitchFamily="34" charset="0"/>
              </a:rPr>
              <a:t>Kontakta </a:t>
            </a:r>
            <a:br>
              <a:rPr lang="sv-SE" sz="1400" b="1" dirty="0">
                <a:latin typeface="Avenir Next LT Pro" panose="020B0504020202020204" pitchFamily="34" charset="0"/>
              </a:rPr>
            </a:br>
            <a:r>
              <a:rPr lang="sv-SE" sz="1400" b="1" dirty="0">
                <a:latin typeface="Avenir Next LT Pro" panose="020B0504020202020204" pitchFamily="34" charset="0"/>
              </a:rPr>
              <a:t>Rosanna Bertling,  Tfn: 073 387 71 77</a:t>
            </a:r>
            <a:br>
              <a:rPr lang="sv-SE" sz="1400" b="1" dirty="0">
                <a:latin typeface="Avenir Next LT Pro" panose="020B0504020202020204" pitchFamily="34" charset="0"/>
              </a:rPr>
            </a:br>
            <a:r>
              <a:rPr lang="sv-SE" sz="1400" b="1" dirty="0">
                <a:latin typeface="Avenir Next LT Pro" panose="020B0504020202020204" pitchFamily="34" charset="0"/>
              </a:rPr>
              <a:t>Epost: </a:t>
            </a:r>
            <a:r>
              <a:rPr lang="sv-SE" sz="1400" b="1" dirty="0">
                <a:latin typeface="Avenir Next LT Pro" panose="020B0504020202020204" pitchFamily="34" charset="0"/>
                <a:hlinkClick r:id="rId4"/>
              </a:rPr>
              <a:t>rosanna.bertling@oneacademy.se</a:t>
            </a:r>
            <a:br>
              <a:rPr lang="sv-SE" sz="1400" b="1" dirty="0">
                <a:latin typeface="Avenir Next LT Pro" panose="020B0504020202020204" pitchFamily="34" charset="0"/>
              </a:rPr>
            </a:br>
            <a:endParaRPr lang="sv-SE" sz="1400" b="1" dirty="0">
              <a:latin typeface="Avenir Next LT Pro" panose="020B0504020202020204" pitchFamily="34" charset="0"/>
            </a:endParaRPr>
          </a:p>
          <a:p>
            <a:endParaRPr lang="sv-SE" sz="1400" dirty="0">
              <a:latin typeface="Avenir Next LT Pro" panose="020B0504020202020204" pitchFamily="34" charset="0"/>
            </a:endParaRP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FBBEC455-4653-F308-6975-B012325CC9E1}"/>
              </a:ext>
            </a:extLst>
          </p:cNvPr>
          <p:cNvSpPr txBox="1"/>
          <p:nvPr/>
        </p:nvSpPr>
        <p:spPr>
          <a:xfrm>
            <a:off x="211092" y="2113461"/>
            <a:ext cx="6082416" cy="33855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600" b="1" dirty="0">
                <a:latin typeface="Avenir Next LT Pro" panose="020B0504020202020204" pitchFamily="34" charset="77"/>
              </a:rPr>
              <a:t>Efter avslutad kurs skall deltagaren:</a:t>
            </a:r>
            <a:br>
              <a:rPr lang="sv-SE" sz="1600" b="1" dirty="0">
                <a:latin typeface="Avenir Next LT Pro" panose="020B0504020202020204" pitchFamily="34" charset="77"/>
              </a:rPr>
            </a:br>
            <a:br>
              <a:rPr lang="sv-SE" sz="1600" b="1" dirty="0">
                <a:latin typeface="Avenir Next LT Pro" panose="020B0504020202020204" pitchFamily="34" charset="77"/>
              </a:rPr>
            </a:br>
            <a:r>
              <a:rPr lang="sv-SE" sz="1300" dirty="0">
                <a:latin typeface="Avenir Next LT Pro" panose="020B0504020202020204" pitchFamily="34" charset="77"/>
              </a:rPr>
              <a:t>Kunna analysera och identifiera behov, formulera samt genomföra upphandlingar, direktupphandlingar och förnyade konkurrensutsättningar. </a:t>
            </a:r>
          </a:p>
          <a:p>
            <a:endParaRPr lang="sv-SE" sz="1300" dirty="0">
              <a:latin typeface="Avenir Next LT Pro" panose="020B0504020202020204" pitchFamily="34" charset="77"/>
            </a:endParaRPr>
          </a:p>
          <a:p>
            <a:r>
              <a:rPr lang="sv-SE" sz="1300" dirty="0">
                <a:latin typeface="Avenir Next LT Pro" panose="020B0504020202020204" pitchFamily="34" charset="77"/>
              </a:rPr>
              <a:t>Kunna genomföra de olika momenten i upphandlingsprocessen. </a:t>
            </a:r>
          </a:p>
          <a:p>
            <a:endParaRPr lang="sv-SE" sz="1300" dirty="0">
              <a:latin typeface="Avenir Next LT Pro" panose="020B0504020202020204" pitchFamily="34" charset="77"/>
            </a:endParaRPr>
          </a:p>
          <a:p>
            <a:r>
              <a:rPr lang="sv-SE" sz="1300" dirty="0">
                <a:latin typeface="Avenir Next LT Pro" panose="020B0504020202020204" pitchFamily="34" charset="77"/>
              </a:rPr>
              <a:t>Kunna arbeta med en förstudie. </a:t>
            </a:r>
          </a:p>
          <a:p>
            <a:endParaRPr lang="sv-SE" sz="1300" dirty="0">
              <a:latin typeface="Avenir Next LT Pro" panose="020B0504020202020204" pitchFamily="34" charset="77"/>
            </a:endParaRPr>
          </a:p>
          <a:p>
            <a:r>
              <a:rPr lang="sv-SE" sz="1300" dirty="0">
                <a:latin typeface="Avenir Next LT Pro" panose="020B0504020202020204" pitchFamily="34" charset="77"/>
              </a:rPr>
              <a:t>Kunna göra en riskanalys. </a:t>
            </a:r>
          </a:p>
          <a:p>
            <a:endParaRPr lang="sv-SE" sz="1300" dirty="0">
              <a:latin typeface="Avenir Next LT Pro" panose="020B0504020202020204" pitchFamily="34" charset="77"/>
            </a:endParaRPr>
          </a:p>
          <a:p>
            <a:r>
              <a:rPr lang="sv-SE" sz="1300" dirty="0">
                <a:latin typeface="Avenir Next LT Pro" panose="020B0504020202020204" pitchFamily="34" charset="77"/>
              </a:rPr>
              <a:t>Kunna välja relevant upphandlingsförfarande. </a:t>
            </a:r>
          </a:p>
          <a:p>
            <a:endParaRPr lang="sv-SE" sz="1300" dirty="0">
              <a:latin typeface="Avenir Next LT Pro" panose="020B0504020202020204" pitchFamily="34" charset="77"/>
            </a:endParaRPr>
          </a:p>
          <a:p>
            <a:r>
              <a:rPr lang="sv-SE" sz="1300" dirty="0">
                <a:latin typeface="Avenir Next LT Pro" panose="020B0504020202020204" pitchFamily="34" charset="77"/>
              </a:rPr>
              <a:t>Kunna utforma ett förfrågningsunderlag. </a:t>
            </a:r>
          </a:p>
          <a:p>
            <a:endParaRPr lang="sv-SE" sz="1300" dirty="0">
              <a:latin typeface="Avenir Next LT Pro" panose="020B0504020202020204" pitchFamily="34" charset="77"/>
            </a:endParaRPr>
          </a:p>
          <a:p>
            <a:r>
              <a:rPr lang="sv-SE" sz="1300" dirty="0">
                <a:latin typeface="Avenir Next LT Pro" panose="020B0504020202020204" pitchFamily="34" charset="77"/>
              </a:rPr>
              <a:t>Kunna välja relevant utvärderingsgrund för upphandlingen.</a:t>
            </a:r>
          </a:p>
        </p:txBody>
      </p:sp>
    </p:spTree>
    <p:extLst>
      <p:ext uri="{BB962C8B-B14F-4D97-AF65-F5344CB8AC3E}">
        <p14:creationId xmlns:p14="http://schemas.microsoft.com/office/powerpoint/2010/main" val="28402075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etald kurs mall " id="{54F61C7C-4EA4-FC4A-806B-C0BD88D616E3}" vid="{781475A8-0889-E247-825C-50C5B7793E48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Office-tema</Template>
  <TotalTime>37</TotalTime>
  <Words>248</Words>
  <Application>Microsoft Macintosh PowerPoint</Application>
  <PresentationFormat>Bildspel på skärmen (4:3)</PresentationFormat>
  <Paragraphs>50</Paragraphs>
  <Slides>3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3</vt:i4>
      </vt:variant>
    </vt:vector>
  </HeadingPairs>
  <TitlesOfParts>
    <vt:vector size="8" baseType="lpstr">
      <vt:lpstr>Arial</vt:lpstr>
      <vt:lpstr>Avenir Next LT Pro</vt:lpstr>
      <vt:lpstr>Calibri</vt:lpstr>
      <vt:lpstr>Wingdings</vt:lpstr>
      <vt:lpstr>Office-tema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Alexander Lindvall</dc:creator>
  <cp:lastModifiedBy>Simon Eriksson</cp:lastModifiedBy>
  <cp:revision>18</cp:revision>
  <dcterms:created xsi:type="dcterms:W3CDTF">2023-05-10T09:07:09Z</dcterms:created>
  <dcterms:modified xsi:type="dcterms:W3CDTF">2024-07-08T09:56:47Z</dcterms:modified>
</cp:coreProperties>
</file>