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0" r:id="rId2"/>
    <p:sldId id="271" r:id="rId3"/>
    <p:sldId id="272" r:id="rId4"/>
  </p:sldIdLst>
  <p:sldSz cx="6858000" cy="9144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7"/>
    <p:restoredTop sz="95982"/>
  </p:normalViewPr>
  <p:slideViewPr>
    <p:cSldViewPr snapToGrid="0" snapToObjects="1">
      <p:cViewPr varScale="1">
        <p:scale>
          <a:sx n="84" d="100"/>
          <a:sy n="84" d="100"/>
        </p:scale>
        <p:origin x="3128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5604F-B605-479F-9841-6C1E2D198577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B5C2-6F33-42FF-9D02-E77DB9665A6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716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434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238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271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737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66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56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7316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634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239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481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32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7255A-E4B7-C14C-B50A-AD70F03B6E1D}" type="datetimeFigureOut">
              <a:rPr lang="sv-SE" smtClean="0"/>
              <a:t>2024-07-08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8F11-7853-9843-9883-69A42968F32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261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sanna.bertling@oneacademy.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8345F7-6CC0-AF2E-31D6-C4BD91AF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0D8C0E-9B11-5ECA-AE97-D40B95EDB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E06427-9B0A-4109-9D1F-85F90180E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1" r="23821"/>
          <a:stretch/>
        </p:blipFill>
        <p:spPr bwMode="auto">
          <a:xfrm>
            <a:off x="20" y="10"/>
            <a:ext cx="6857980" cy="914399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58682-9926-B227-5184-26EE847B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47" y="-340252"/>
            <a:ext cx="3746106" cy="210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D1AC18AA-4744-1031-599B-F41446807BD4}"/>
              </a:ext>
            </a:extLst>
          </p:cNvPr>
          <p:cNvSpPr txBox="1"/>
          <p:nvPr/>
        </p:nvSpPr>
        <p:spPr>
          <a:xfrm>
            <a:off x="2290675" y="1012537"/>
            <a:ext cx="227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Yrkeshögskola</a:t>
            </a:r>
            <a:r>
              <a:rPr lang="sv-SE" sz="2400" dirty="0">
                <a:latin typeface="Avenir Next LT Pro" panose="020B0504020202020204" pitchFamily="34" charset="0"/>
              </a:rPr>
              <a:t> 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74106B2-F2EE-1289-33AE-66C4DA5BD603}"/>
              </a:ext>
            </a:extLst>
          </p:cNvPr>
          <p:cNvSpPr/>
          <p:nvPr/>
        </p:nvSpPr>
        <p:spPr>
          <a:xfrm>
            <a:off x="389466" y="3202394"/>
            <a:ext cx="607906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b="1" dirty="0">
                <a:latin typeface="Avenir Next LT Pro" panose="020B0504020202020204" pitchFamily="34" charset="0"/>
              </a:rPr>
              <a:t>Strategiskt inköp  </a:t>
            </a:r>
            <a:endParaRPr lang="sv-SE" b="1" dirty="0">
              <a:latin typeface="Avenir Next LT Pro" panose="020B0504020202020204" pitchFamily="34" charset="0"/>
            </a:endParaRPr>
          </a:p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			</a:t>
            </a: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Yrkeshögskolepoäng: 30 YH-p</a:t>
            </a:r>
            <a:br>
              <a:rPr lang="sv-SE" sz="2000" dirty="0">
                <a:latin typeface="Avenir Next LT Pro" panose="020B0504020202020204" pitchFamily="34" charset="0"/>
              </a:rPr>
            </a:b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Pris: 25 000 SEK exkl. moms </a:t>
            </a:r>
            <a:br>
              <a:rPr lang="sv-SE" sz="2000" dirty="0">
                <a:latin typeface="Avenir Next LT Pro" panose="020B0504020202020204" pitchFamily="34" charset="0"/>
              </a:rPr>
            </a:br>
            <a:endParaRPr lang="sv-SE" sz="2000" dirty="0">
              <a:latin typeface="Avenir Next LT Pro" panose="020B0504020202020204" pitchFamily="34" charset="0"/>
            </a:endParaRPr>
          </a:p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Distans</a:t>
            </a:r>
          </a:p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v.36 – v.41 2024</a:t>
            </a:r>
          </a:p>
          <a:p>
            <a:pPr algn="ctr"/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Stockholm, Göteborg</a:t>
            </a:r>
          </a:p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v.36 – v.41 2024</a:t>
            </a:r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 </a:t>
            </a:r>
          </a:p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Malmö/Ljungby, Linköping</a:t>
            </a:r>
          </a:p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v.41 – v.46 2024</a:t>
            </a:r>
          </a:p>
          <a:p>
            <a:pPr algn="ctr"/>
            <a:endParaRPr lang="sv-SE" sz="2000" dirty="0">
              <a:latin typeface="Avenir Next LT Pro" panose="020B0504020202020204" pitchFamily="34" charset="0"/>
            </a:endParaRPr>
          </a:p>
          <a:p>
            <a:pPr algn="ctr"/>
            <a:r>
              <a:rPr lang="sv-SE" sz="2000" dirty="0">
                <a:latin typeface="Avenir Next LT Pro" panose="020B0504020202020204" pitchFamily="34" charset="0"/>
              </a:rPr>
              <a:t>Föreläsningar 2 dagar per vecka</a:t>
            </a:r>
          </a:p>
          <a:p>
            <a:pPr algn="ctr"/>
            <a:br>
              <a:rPr lang="sv-SE" sz="2000" dirty="0">
                <a:latin typeface="Avenir Next LT Pro" panose="020B0504020202020204" pitchFamily="34" charset="0"/>
              </a:rPr>
            </a:br>
            <a:r>
              <a:rPr lang="sv-SE" sz="2000" dirty="0">
                <a:latin typeface="Avenir Next LT Pro" panose="020B0504020202020204" pitchFamily="34" charset="0"/>
              </a:rPr>
              <a:t>   </a:t>
            </a:r>
            <a:br>
              <a:rPr lang="sv-SE" sz="2400" dirty="0">
                <a:latin typeface="Avenir Next LT Pro" panose="020B0504020202020204" pitchFamily="34" charset="0"/>
              </a:rPr>
            </a:br>
            <a:r>
              <a:rPr lang="sv-SE" sz="2400" dirty="0">
                <a:latin typeface="Avenir Next LT Pro" panose="020B0504020202020204" pitchFamily="34" charset="0"/>
              </a:rPr>
              <a:t>						</a:t>
            </a:r>
          </a:p>
        </p:txBody>
      </p:sp>
    </p:spTree>
    <p:extLst>
      <p:ext uri="{BB962C8B-B14F-4D97-AF65-F5344CB8AC3E}">
        <p14:creationId xmlns:p14="http://schemas.microsoft.com/office/powerpoint/2010/main" val="995540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A557BF-01A1-0FBD-9E83-69D49234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E44C45-951E-5E7C-CB1C-003A9040F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063F011-A6CB-E450-3AF1-699F55EB8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1" r="23821"/>
          <a:stretch/>
        </p:blipFill>
        <p:spPr bwMode="auto">
          <a:xfrm>
            <a:off x="0" y="0"/>
            <a:ext cx="6857980" cy="9143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AD70B050-3FF7-9897-CF00-F55E60F1FE8D}"/>
              </a:ext>
            </a:extLst>
          </p:cNvPr>
          <p:cNvSpPr txBox="1"/>
          <p:nvPr/>
        </p:nvSpPr>
        <p:spPr>
          <a:xfrm>
            <a:off x="105556" y="251356"/>
            <a:ext cx="6646888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venir Next LT Pro" panose="020B0504020202020204" pitchFamily="34" charset="0"/>
              </a:rPr>
              <a:t>INNEHÅLL</a:t>
            </a:r>
            <a:br>
              <a:rPr lang="sv-SE" sz="1400" b="1" dirty="0">
                <a:latin typeface="Avenir Next LT Pro" panose="020B0504020202020204" pitchFamily="34" charset="0"/>
              </a:rPr>
            </a:b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Kategoristyrning.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Strategiskt inköp Om Global Sourcing.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Marknaders kulturella skillnader.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Spendanalys.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Key Perfomance Indicator (KPI).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Kraljicmodellen.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Supply Chain Management.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Supplier Relationship Management.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Strategiskt inköp i offentlig sektor.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Omvärldsbevakning.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77"/>
              </a:rPr>
              <a:t>Marknadstänkande och affärsmannaskap. </a:t>
            </a:r>
            <a:r>
              <a:rPr lang="sv-SE" sz="1200" dirty="0">
                <a:latin typeface="Avenir Next LT Pro" panose="020B0504020202020204" pitchFamily="34" charset="77"/>
              </a:rPr>
              <a:t> </a:t>
            </a:r>
          </a:p>
          <a:p>
            <a:r>
              <a:rPr lang="sv-SE" sz="1200" dirty="0">
                <a:latin typeface="Avenir Next LT Pro" panose="020B0504020202020204" pitchFamily="34" charset="0"/>
              </a:rPr>
              <a:t> </a:t>
            </a:r>
          </a:p>
          <a:p>
            <a:endParaRPr lang="sv-SE" sz="1200" dirty="0">
              <a:latin typeface="Avenir Next LT Pro" panose="020B0504020202020204" pitchFamily="34" charset="0"/>
            </a:endParaRPr>
          </a:p>
          <a:p>
            <a:endParaRPr lang="sv-SE" sz="1200" dirty="0">
              <a:latin typeface="Avenir Next LT Pro" panose="020B0504020202020204" pitchFamily="34" charset="0"/>
            </a:endParaRPr>
          </a:p>
          <a:p>
            <a:br>
              <a:rPr lang="sv-SE" sz="1200" dirty="0">
                <a:latin typeface="Avenir Next LT Pro" panose="020B0504020202020204" pitchFamily="34" charset="0"/>
              </a:rPr>
            </a:br>
            <a:r>
              <a:rPr lang="sv-SE" sz="1200" dirty="0">
                <a:latin typeface="Avenir Next LT Pro" panose="020B0504020202020204" pitchFamily="34" charset="0"/>
              </a:rPr>
              <a:t> </a:t>
            </a:r>
          </a:p>
          <a:p>
            <a:endParaRPr lang="sv-SE" sz="1200" dirty="0">
              <a:latin typeface="Avenir Next LT Pro" panose="020B05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3C9312E-3CF3-4200-86EA-D4426C076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52" y="8260812"/>
            <a:ext cx="1743863" cy="9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9D464DF-6EE8-35BC-4C5C-76B6ADD13AB8}"/>
              </a:ext>
            </a:extLst>
          </p:cNvPr>
          <p:cNvSpPr txBox="1"/>
          <p:nvPr/>
        </p:nvSpPr>
        <p:spPr>
          <a:xfrm>
            <a:off x="105556" y="6006777"/>
            <a:ext cx="5768558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latin typeface="Avenir Next LT Pro" panose="020B0504020202020204" pitchFamily="34" charset="0"/>
              </a:rPr>
              <a:t>UNDERVISNINGSFORM (6 veckor)</a:t>
            </a:r>
            <a:br>
              <a:rPr lang="sv-SE" sz="2000" b="1" dirty="0">
                <a:latin typeface="Avenir Next LT Pro" panose="020B0504020202020204" pitchFamily="34" charset="0"/>
              </a:rPr>
            </a:br>
            <a:endParaRPr lang="sv-SE" sz="20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Föreläsningar på Plats, Digitalt, Hybrid 2 dagar/vecka</a:t>
            </a:r>
            <a:br>
              <a:rPr lang="sv-SE" sz="1400" dirty="0">
                <a:latin typeface="Avenir Next LT Pro" panose="020B0504020202020204" pitchFamily="34" charset="0"/>
              </a:rPr>
            </a:b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Seminarium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Handledning</a:t>
            </a:r>
          </a:p>
        </p:txBody>
      </p:sp>
    </p:spTree>
    <p:extLst>
      <p:ext uri="{BB962C8B-B14F-4D97-AF65-F5344CB8AC3E}">
        <p14:creationId xmlns:p14="http://schemas.microsoft.com/office/powerpoint/2010/main" val="162747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36A97-AD04-9703-66C2-E0D4E6C61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090A08-B146-CF97-D3B3-57164A06D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B884B9-48C9-BCA3-1469-81B9EDE02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1" r="23821"/>
          <a:stretch/>
        </p:blipFill>
        <p:spPr bwMode="auto">
          <a:xfrm>
            <a:off x="20" y="34456"/>
            <a:ext cx="6857980" cy="914399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AD15310-BC24-6C49-7F9F-70F91667C090}"/>
              </a:ext>
            </a:extLst>
          </p:cNvPr>
          <p:cNvSpPr txBox="1"/>
          <p:nvPr/>
        </p:nvSpPr>
        <p:spPr>
          <a:xfrm>
            <a:off x="211092" y="98956"/>
            <a:ext cx="478182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latin typeface="Avenir Next LT Pro" panose="020B0504020202020204" pitchFamily="34" charset="0"/>
              </a:rPr>
              <a:t> </a:t>
            </a:r>
          </a:p>
          <a:p>
            <a:r>
              <a:rPr lang="sv-SE" sz="1600" b="1" dirty="0">
                <a:latin typeface="Avenir Next LT Pro" panose="020B0504020202020204" pitchFamily="34" charset="0"/>
              </a:rPr>
              <a:t>KUNSKAPSKONTROLL, EXAMINATIONSFORM</a:t>
            </a:r>
          </a:p>
          <a:p>
            <a:endParaRPr lang="sv-SE" sz="1600" b="1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PM</a:t>
            </a:r>
            <a:br>
              <a:rPr lang="sv-SE" sz="1400" dirty="0">
                <a:latin typeface="Avenir Next LT Pro" panose="020B0504020202020204" pitchFamily="34" charset="0"/>
              </a:rPr>
            </a:b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Seminarium</a:t>
            </a:r>
            <a:br>
              <a:rPr lang="sv-SE" sz="1400" dirty="0">
                <a:latin typeface="Avenir Next LT Pro" panose="020B0504020202020204" pitchFamily="34" charset="0"/>
              </a:rPr>
            </a:br>
            <a:endParaRPr lang="sv-SE" sz="1400" dirty="0">
              <a:latin typeface="Avenir Next LT Pro" panose="020B05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v-SE" sz="1400" dirty="0">
                <a:latin typeface="Avenir Next LT Pro" panose="020B0504020202020204" pitchFamily="34" charset="0"/>
              </a:rPr>
              <a:t>Skriftlig individuell salstentamen</a:t>
            </a:r>
          </a:p>
          <a:p>
            <a:endParaRPr lang="sv-SE" sz="1400" dirty="0">
              <a:latin typeface="Avenir Next LT Pro" panose="020B0504020202020204" pitchFamily="34" charset="0"/>
            </a:endParaRPr>
          </a:p>
          <a:p>
            <a:endParaRPr lang="sv-SE" sz="1200" dirty="0">
              <a:latin typeface="Avenir Next LT Pro" panose="020B0504020202020204" pitchFamily="34" charset="0"/>
            </a:endParaRPr>
          </a:p>
          <a:p>
            <a:endParaRPr lang="sv-SE" sz="1200" dirty="0">
              <a:latin typeface="Avenir Next LT Pro" panose="020B0504020202020204" pitchFamily="34" charset="0"/>
            </a:endParaRPr>
          </a:p>
          <a:p>
            <a:br>
              <a:rPr lang="sv-SE" sz="1200" dirty="0">
                <a:latin typeface="Avenir Next LT Pro" panose="020B0504020202020204" pitchFamily="34" charset="0"/>
              </a:rPr>
            </a:br>
            <a:r>
              <a:rPr lang="sv-SE" sz="1200" dirty="0">
                <a:latin typeface="Avenir Next LT Pro" panose="020B0504020202020204" pitchFamily="34" charset="0"/>
              </a:rPr>
              <a:t> </a:t>
            </a:r>
          </a:p>
          <a:p>
            <a:endParaRPr lang="sv-SE" sz="1200" dirty="0">
              <a:latin typeface="Avenir Next LT Pro" panose="020B05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BD0A29E-0995-2831-4402-63181FEC8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52" y="8260812"/>
            <a:ext cx="1743863" cy="98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D7F46F4-59CE-94D1-7146-586B4C5016EE}"/>
              </a:ext>
            </a:extLst>
          </p:cNvPr>
          <p:cNvSpPr txBox="1"/>
          <p:nvPr/>
        </p:nvSpPr>
        <p:spPr>
          <a:xfrm>
            <a:off x="211092" y="2113461"/>
            <a:ext cx="608241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b="1" dirty="0">
                <a:latin typeface="Avenir Next LT Pro" panose="020B0504020202020204" pitchFamily="34" charset="77"/>
              </a:rPr>
              <a:t>Efter avslutad kurs skall deltagaren:</a:t>
            </a:r>
            <a:br>
              <a:rPr lang="sv-SE" sz="1600" b="1" dirty="0">
                <a:latin typeface="Avenir Next LT Pro" panose="020B0504020202020204" pitchFamily="34" charset="77"/>
              </a:rPr>
            </a:br>
            <a:br>
              <a:rPr lang="sv-SE" sz="1600" b="1" dirty="0">
                <a:latin typeface="Avenir Next LT Pro" panose="020B0504020202020204" pitchFamily="34" charset="77"/>
              </a:rPr>
            </a:br>
            <a:r>
              <a:rPr lang="sv-SE" sz="1300" dirty="0">
                <a:latin typeface="Avenir Next LT Pro" panose="020B0504020202020204" pitchFamily="34" charset="77"/>
              </a:rPr>
              <a:t>Identifiera, analysera och formulera inköpsstrategier som bidrar till leverantörsutveckling. 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Identifiera, analysera och värdera olika metoder för strategiskt inköpsarbete.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Analysera, lösa problem och hantera komplexa uppgifter i Excel och Spendanalys.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Ha förmåga att utföra strategiskt inköpsarbete. 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Förstå hur inköpsfaktorer skapar värde och lönsamhet för organisationen.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Förstå och arbeta med kategoristyrning.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Ha kunskap att identifiera och mäta relevanta KPI:er och följa upp ingångna avtal. 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Kunna arbeta med att utveckla leverantörsrelationer. 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Förstå komplexiteten i globala försörjningskedjor. </a:t>
            </a:r>
          </a:p>
          <a:p>
            <a:endParaRPr lang="sv-SE" sz="1300" dirty="0">
              <a:latin typeface="Avenir Next LT Pro" panose="020B0504020202020204" pitchFamily="34" charset="77"/>
            </a:endParaRPr>
          </a:p>
          <a:p>
            <a:r>
              <a:rPr lang="sv-SE" sz="1300" dirty="0">
                <a:latin typeface="Avenir Next LT Pro" panose="020B0504020202020204" pitchFamily="34" charset="77"/>
              </a:rPr>
              <a:t>Förstå marknaders kulturella skillnader.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F3B0D77-7F89-BD63-694F-56161C117410}"/>
              </a:ext>
            </a:extLst>
          </p:cNvPr>
          <p:cNvSpPr txBox="1"/>
          <p:nvPr/>
        </p:nvSpPr>
        <p:spPr>
          <a:xfrm>
            <a:off x="211092" y="7237473"/>
            <a:ext cx="538379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400" b="1" dirty="0">
                <a:latin typeface="Avenir Next LT Pro" panose="020B0504020202020204" pitchFamily="34" charset="0"/>
              </a:rPr>
              <a:t>För mer information om kursen, anmälan eller förslag på en ekonomisk lösning,</a:t>
            </a:r>
            <a:br>
              <a:rPr lang="sv-SE" sz="1400" b="1" dirty="0">
                <a:latin typeface="Avenir Next LT Pro" panose="020B0504020202020204" pitchFamily="34" charset="0"/>
              </a:rPr>
            </a:br>
            <a:endParaRPr lang="sv-SE" sz="1400" b="1" dirty="0">
              <a:latin typeface="Avenir Next LT Pro" panose="020B0504020202020204" pitchFamily="34" charset="0"/>
            </a:endParaRPr>
          </a:p>
          <a:p>
            <a:r>
              <a:rPr lang="sv-SE" sz="1400" b="1" dirty="0">
                <a:latin typeface="Avenir Next LT Pro" panose="020B0504020202020204" pitchFamily="34" charset="0"/>
              </a:rPr>
              <a:t>Kontakta Rosanna Bertling,  Telefonnummer: 073 387 71 77</a:t>
            </a:r>
            <a:br>
              <a:rPr lang="sv-SE" sz="1400" b="1" dirty="0">
                <a:latin typeface="Avenir Next LT Pro" panose="020B0504020202020204" pitchFamily="34" charset="0"/>
              </a:rPr>
            </a:br>
            <a:r>
              <a:rPr lang="sv-SE" sz="1400" b="1" dirty="0">
                <a:latin typeface="Avenir Next LT Pro" panose="020B0504020202020204" pitchFamily="34" charset="0"/>
              </a:rPr>
              <a:t>Epost: </a:t>
            </a:r>
            <a:r>
              <a:rPr lang="sv-SE" sz="1400" b="1" dirty="0">
                <a:latin typeface="Avenir Next LT Pro" panose="020B0504020202020204" pitchFamily="34" charset="0"/>
                <a:hlinkClick r:id="rId4"/>
              </a:rPr>
              <a:t>rosanna.bertling@oneacademy.se</a:t>
            </a:r>
            <a:endParaRPr lang="sv-SE" sz="1400" b="1" dirty="0">
              <a:latin typeface="Avenir Next LT Pro" panose="020B0504020202020204" pitchFamily="34" charset="0"/>
            </a:endParaRPr>
          </a:p>
          <a:p>
            <a:endParaRPr lang="sv-SE" sz="1400" b="1" dirty="0">
              <a:latin typeface="Avenir Next LT Pro" panose="020B0504020202020204" pitchFamily="34" charset="0"/>
            </a:endParaRPr>
          </a:p>
          <a:p>
            <a:endParaRPr lang="sv-SE" sz="14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51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etald kurs mall " id="{54F61C7C-4EA4-FC4A-806B-C0BD88D616E3}" vid="{781475A8-0889-E247-825C-50C5B7793E4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60</TotalTime>
  <Words>287</Words>
  <Application>Microsoft Macintosh PowerPoint</Application>
  <PresentationFormat>Bildspel på skärmen (4:3)</PresentationFormat>
  <Paragraphs>64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Calibri</vt:lpstr>
      <vt:lpstr>Wingdings</vt:lpstr>
      <vt:lpstr>Office-tema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Alexander Lindvall</dc:creator>
  <cp:lastModifiedBy>Simon Eriksson</cp:lastModifiedBy>
  <cp:revision>18</cp:revision>
  <dcterms:created xsi:type="dcterms:W3CDTF">2023-05-10T09:07:09Z</dcterms:created>
  <dcterms:modified xsi:type="dcterms:W3CDTF">2024-07-08T09:45:22Z</dcterms:modified>
</cp:coreProperties>
</file>