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4" r:id="rId2"/>
    <p:sldId id="265" r:id="rId3"/>
    <p:sldId id="266" r:id="rId4"/>
  </p:sldIdLst>
  <p:sldSz cx="6858000" cy="9144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77"/>
    <p:restoredTop sz="95982"/>
  </p:normalViewPr>
  <p:slideViewPr>
    <p:cSldViewPr snapToGrid="0" snapToObjects="1">
      <p:cViewPr varScale="1">
        <p:scale>
          <a:sx n="84" d="100"/>
          <a:sy n="84" d="100"/>
        </p:scale>
        <p:origin x="3128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5604F-B605-479F-9841-6C1E2D198577}" type="datetimeFigureOut">
              <a:rPr lang="sv-SE" smtClean="0"/>
              <a:t>2024-07-08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4B5C2-6F33-42FF-9D02-E77DB9665A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716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255A-E4B7-C14C-B50A-AD70F03B6E1D}" type="datetimeFigureOut">
              <a:rPr lang="sv-SE" smtClean="0"/>
              <a:t>2024-07-08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8F11-7853-9843-9883-69A42968F3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4341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255A-E4B7-C14C-B50A-AD70F03B6E1D}" type="datetimeFigureOut">
              <a:rPr lang="sv-SE" smtClean="0"/>
              <a:t>2024-07-08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8F11-7853-9843-9883-69A42968F3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238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255A-E4B7-C14C-B50A-AD70F03B6E1D}" type="datetimeFigureOut">
              <a:rPr lang="sv-SE" smtClean="0"/>
              <a:t>2024-07-08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8F11-7853-9843-9883-69A42968F3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2711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255A-E4B7-C14C-B50A-AD70F03B6E1D}" type="datetimeFigureOut">
              <a:rPr lang="sv-SE" smtClean="0"/>
              <a:t>2024-07-08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8F11-7853-9843-9883-69A42968F3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737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255A-E4B7-C14C-B50A-AD70F03B6E1D}" type="datetimeFigureOut">
              <a:rPr lang="sv-SE" smtClean="0"/>
              <a:t>2024-07-08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8F11-7853-9843-9883-69A42968F3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266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255A-E4B7-C14C-B50A-AD70F03B6E1D}" type="datetimeFigureOut">
              <a:rPr lang="sv-SE" smtClean="0"/>
              <a:t>2024-07-08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8F11-7853-9843-9883-69A42968F3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56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255A-E4B7-C14C-B50A-AD70F03B6E1D}" type="datetimeFigureOut">
              <a:rPr lang="sv-SE" smtClean="0"/>
              <a:t>2024-07-08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8F11-7853-9843-9883-69A42968F3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7316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255A-E4B7-C14C-B50A-AD70F03B6E1D}" type="datetimeFigureOut">
              <a:rPr lang="sv-SE" smtClean="0"/>
              <a:t>2024-07-08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8F11-7853-9843-9883-69A42968F3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6349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255A-E4B7-C14C-B50A-AD70F03B6E1D}" type="datetimeFigureOut">
              <a:rPr lang="sv-SE" smtClean="0"/>
              <a:t>2024-07-08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8F11-7853-9843-9883-69A42968F3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2399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255A-E4B7-C14C-B50A-AD70F03B6E1D}" type="datetimeFigureOut">
              <a:rPr lang="sv-SE" smtClean="0"/>
              <a:t>2024-07-08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8F11-7853-9843-9883-69A42968F3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2481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255A-E4B7-C14C-B50A-AD70F03B6E1D}" type="datetimeFigureOut">
              <a:rPr lang="sv-SE" smtClean="0"/>
              <a:t>2024-07-08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8F11-7853-9843-9883-69A42968F3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326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7255A-E4B7-C14C-B50A-AD70F03B6E1D}" type="datetimeFigureOut">
              <a:rPr lang="sv-SE" smtClean="0"/>
              <a:t>2024-07-08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D8F11-7853-9843-9883-69A42968F3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261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osanna.bertling@oneacademy.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4054A7-50B8-A52F-9D5F-E922AB7F2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0350A2E-7AAF-4500-B881-031815733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9B60B2F-B900-1CE6-3702-DED8079236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1" r="23821"/>
          <a:stretch/>
        </p:blipFill>
        <p:spPr bwMode="auto">
          <a:xfrm>
            <a:off x="20" y="10"/>
            <a:ext cx="6857980" cy="914399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2B59307A-BA60-B3B8-8BE8-CDD961892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947" y="-340252"/>
            <a:ext cx="3746106" cy="210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2ED777D6-9BDC-EB68-D361-91DDD6F029F9}"/>
              </a:ext>
            </a:extLst>
          </p:cNvPr>
          <p:cNvSpPr txBox="1"/>
          <p:nvPr/>
        </p:nvSpPr>
        <p:spPr>
          <a:xfrm>
            <a:off x="2290675" y="1012537"/>
            <a:ext cx="2276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latin typeface="Avenir Next LT Pro" panose="020B0504020202020204" pitchFamily="34" charset="0"/>
              </a:rPr>
              <a:t>Yrkeshögskola</a:t>
            </a:r>
            <a:r>
              <a:rPr lang="sv-SE" sz="2400" dirty="0">
                <a:latin typeface="Avenir Next LT Pro" panose="020B0504020202020204" pitchFamily="34" charset="0"/>
              </a:rPr>
              <a:t> 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AE54387-52BB-42C3-1A79-D53344A17C56}"/>
              </a:ext>
            </a:extLst>
          </p:cNvPr>
          <p:cNvSpPr/>
          <p:nvPr/>
        </p:nvSpPr>
        <p:spPr>
          <a:xfrm>
            <a:off x="389466" y="3202394"/>
            <a:ext cx="60790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800" b="1" dirty="0">
                <a:latin typeface="Avenir Next LT Pro" panose="020B0504020202020204" pitchFamily="34" charset="0"/>
              </a:rPr>
              <a:t>Inköp </a:t>
            </a:r>
            <a:endParaRPr lang="sv-SE" b="1" dirty="0">
              <a:latin typeface="Avenir Next LT Pro" panose="020B0504020202020204" pitchFamily="34" charset="0"/>
            </a:endParaRPr>
          </a:p>
          <a:p>
            <a:pPr algn="ctr"/>
            <a:r>
              <a:rPr lang="sv-SE" sz="2000" dirty="0">
                <a:latin typeface="Avenir Next LT Pro" panose="020B0504020202020204" pitchFamily="34" charset="0"/>
              </a:rPr>
              <a:t>			</a:t>
            </a:r>
            <a:br>
              <a:rPr lang="sv-SE" sz="2000" dirty="0">
                <a:latin typeface="Avenir Next LT Pro" panose="020B0504020202020204" pitchFamily="34" charset="0"/>
              </a:rPr>
            </a:br>
            <a:r>
              <a:rPr lang="sv-SE" sz="2000" dirty="0">
                <a:latin typeface="Avenir Next LT Pro" panose="020B0504020202020204" pitchFamily="34" charset="0"/>
              </a:rPr>
              <a:t>Yrkeshögskolepoäng: 30 YH-p</a:t>
            </a:r>
            <a:br>
              <a:rPr lang="sv-SE" sz="2000" dirty="0">
                <a:latin typeface="Avenir Next LT Pro" panose="020B0504020202020204" pitchFamily="34" charset="0"/>
              </a:rPr>
            </a:br>
            <a:br>
              <a:rPr lang="sv-SE" sz="2000" dirty="0">
                <a:latin typeface="Avenir Next LT Pro" panose="020B0504020202020204" pitchFamily="34" charset="0"/>
              </a:rPr>
            </a:br>
            <a:r>
              <a:rPr lang="sv-SE" sz="2000" dirty="0">
                <a:latin typeface="Avenir Next LT Pro" panose="020B0504020202020204" pitchFamily="34" charset="0"/>
              </a:rPr>
              <a:t>Pris: 13 000 SEK exkl. moms </a:t>
            </a:r>
            <a:br>
              <a:rPr lang="sv-SE" sz="2000" dirty="0">
                <a:latin typeface="Avenir Next LT Pro" panose="020B0504020202020204" pitchFamily="34" charset="0"/>
              </a:rPr>
            </a:br>
            <a:r>
              <a:rPr lang="sv-SE" sz="2000" dirty="0">
                <a:latin typeface="Avenir Next LT Pro" panose="020B0504020202020204" pitchFamily="34" charset="0"/>
              </a:rPr>
              <a:t> </a:t>
            </a:r>
            <a:br>
              <a:rPr lang="sv-SE" sz="2000" dirty="0">
                <a:latin typeface="Avenir Next LT Pro" panose="020B0504020202020204" pitchFamily="34" charset="0"/>
              </a:rPr>
            </a:br>
            <a:r>
              <a:rPr lang="sv-SE" sz="2000" dirty="0">
                <a:latin typeface="Avenir Next LT Pro" panose="020B0504020202020204" pitchFamily="34" charset="0"/>
              </a:rPr>
              <a:t>Distans</a:t>
            </a:r>
            <a:br>
              <a:rPr lang="sv-SE" sz="2000" dirty="0">
                <a:latin typeface="Avenir Next LT Pro" panose="020B0504020202020204" pitchFamily="34" charset="0"/>
              </a:rPr>
            </a:br>
            <a:r>
              <a:rPr lang="sv-SE" sz="2000" dirty="0">
                <a:latin typeface="Avenir Next LT Pro" panose="020B0504020202020204" pitchFamily="34" charset="0"/>
              </a:rPr>
              <a:t>v.45 – v.50 2024</a:t>
            </a:r>
            <a:br>
              <a:rPr lang="sv-SE" sz="2000" dirty="0">
                <a:latin typeface="Avenir Next LT Pro" panose="020B0504020202020204" pitchFamily="34" charset="0"/>
              </a:rPr>
            </a:br>
            <a:r>
              <a:rPr lang="sv-SE" sz="2000" dirty="0">
                <a:latin typeface="Avenir Next LT Pro" panose="020B0504020202020204" pitchFamily="34" charset="0"/>
              </a:rPr>
              <a:t> </a:t>
            </a:r>
          </a:p>
          <a:p>
            <a:pPr algn="ctr"/>
            <a:r>
              <a:rPr lang="sv-SE" sz="2000" dirty="0">
                <a:latin typeface="Avenir Next LT Pro" panose="020B0504020202020204" pitchFamily="34" charset="0"/>
              </a:rPr>
              <a:t>Malmö/Ljungby, Linköping, Göteborg</a:t>
            </a:r>
            <a:br>
              <a:rPr lang="sv-SE" sz="2000" dirty="0">
                <a:latin typeface="Avenir Next LT Pro" panose="020B0504020202020204" pitchFamily="34" charset="0"/>
              </a:rPr>
            </a:br>
            <a:r>
              <a:rPr lang="sv-SE" sz="2000" dirty="0">
                <a:latin typeface="Avenir Next LT Pro" panose="020B0504020202020204" pitchFamily="34" charset="0"/>
              </a:rPr>
              <a:t>v.45 – v.50 2024</a:t>
            </a:r>
            <a:br>
              <a:rPr lang="sv-SE" sz="2400" dirty="0">
                <a:latin typeface="Avenir Next LT Pro" panose="020B0504020202020204" pitchFamily="34" charset="0"/>
              </a:rPr>
            </a:br>
            <a:r>
              <a:rPr lang="sv-SE" sz="2400" dirty="0">
                <a:latin typeface="Avenir Next LT Pro" panose="020B0504020202020204" pitchFamily="34" charset="0"/>
              </a:rPr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3156661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EA0E7F-22AC-6D01-8361-7C2BC197D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6D043A-67F6-0E11-ACAD-F1CB8F2EA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74B0662-4EA4-45D7-7B76-73086FD28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1" r="23821"/>
          <a:stretch/>
        </p:blipFill>
        <p:spPr bwMode="auto">
          <a:xfrm>
            <a:off x="20" y="10"/>
            <a:ext cx="6857980" cy="9143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DC7C6F0B-4AE9-4713-8FC8-E3DA374A0F9B}"/>
              </a:ext>
            </a:extLst>
          </p:cNvPr>
          <p:cNvSpPr txBox="1"/>
          <p:nvPr/>
        </p:nvSpPr>
        <p:spPr>
          <a:xfrm>
            <a:off x="105556" y="305143"/>
            <a:ext cx="6646888" cy="697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latin typeface="Avenir Next LT Pro" panose="020B0504020202020204" pitchFamily="34" charset="0"/>
              </a:rPr>
              <a:t>INNEHÅLL</a:t>
            </a:r>
            <a:endParaRPr lang="sv-SE" sz="1400" b="1" dirty="0">
              <a:latin typeface="Avenir Next LT Pro" panose="020B0504020202020204" pitchFamily="34" charset="0"/>
            </a:endParaRPr>
          </a:p>
          <a:p>
            <a:endParaRPr lang="sv-SE" sz="1400" b="1" dirty="0">
              <a:latin typeface="Avenir Next LT Pro" panose="020B05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v-SE" sz="1400" dirty="0">
                <a:latin typeface="Avenir Next LT Pro" panose="020B0504020202020204" pitchFamily="34" charset="77"/>
              </a:rPr>
              <a:t>Inköpsarbetets värde och betydelse för företagets lönsamhet.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v-SE" sz="1400" dirty="0">
                <a:latin typeface="Avenir Next LT Pro" panose="020B0504020202020204" pitchFamily="34" charset="77"/>
              </a:rPr>
              <a:t>Inköpsprocessens samtliga steg från behov till uppföljning av ingångna avtal.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v-SE" sz="1400" dirty="0">
                <a:latin typeface="Avenir Next LT Pro" panose="020B0504020202020204" pitchFamily="34" charset="77"/>
              </a:rPr>
              <a:t>Att praktiskt tillämpa inköpsverktyg som Excel samt förstå dess påverkan på effektivisering av inköpsarbetet.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v-SE" sz="1400" dirty="0">
                <a:latin typeface="Avenir Next LT Pro" panose="020B0504020202020204" pitchFamily="34" charset="77"/>
              </a:rPr>
              <a:t>Insikt i inköpets och upphandlingens etablerade metoder för kunskapsutveckling.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v-SE" sz="1400" dirty="0">
                <a:latin typeface="Avenir Next LT Pro" panose="020B0504020202020204" pitchFamily="34" charset="77"/>
              </a:rPr>
              <a:t>Skillnaden mellan strategiskt, taktiskt och operativt inköp.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v-SE" sz="1400" dirty="0">
                <a:latin typeface="Avenir Next LT Pro" panose="020B0504020202020204" pitchFamily="34" charset="77"/>
              </a:rPr>
              <a:t>Olika branscher och var på organisationskartan inköpet finns.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v-SE" sz="1400" dirty="0">
                <a:latin typeface="Avenir Next LT Pro" panose="020B0504020202020204" pitchFamily="34" charset="77"/>
              </a:rPr>
              <a:t>Operativa och taktiska inköpsprocessen.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v-SE" sz="1400" dirty="0">
                <a:latin typeface="Avenir Next LT Pro" panose="020B0504020202020204" pitchFamily="34" charset="77"/>
              </a:rPr>
              <a:t>Olika sätt att organisera inköp.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v-SE" sz="1400" dirty="0">
                <a:latin typeface="Avenir Next LT Pro" panose="020B0504020202020204" pitchFamily="34" charset="77"/>
              </a:rPr>
              <a:t>Hur inköpsrelaterade faktorer påverkar lönsamhet och konkurrenskraft.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v-SE" sz="1400" dirty="0">
                <a:latin typeface="Avenir Next LT Pro" panose="020B0504020202020204" pitchFamily="34" charset="77"/>
              </a:rPr>
              <a:t>Kriterier som är viktiga för bedömning av leverantör.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v-SE" sz="1400" dirty="0">
                <a:latin typeface="Avenir Next LT Pro" panose="020B0504020202020204" pitchFamily="34" charset="77"/>
              </a:rPr>
              <a:t>Operativt inköpsarbete.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v-SE" sz="1400" dirty="0">
                <a:latin typeface="Avenir Next LT Pro" panose="020B0504020202020204" pitchFamily="34" charset="77"/>
              </a:rPr>
              <a:t>Totalkostnadskalkyl.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v-SE" sz="1400" dirty="0">
                <a:latin typeface="Avenir Next LT Pro" panose="020B0504020202020204" pitchFamily="34" charset="77"/>
              </a:rPr>
              <a:t>Prognoser kopplat till en leverantörs kapacitetstak.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v-SE" sz="1400" dirty="0">
                <a:latin typeface="Avenir Next LT Pro" panose="020B0504020202020204" pitchFamily="34" charset="77"/>
              </a:rPr>
              <a:t>Inköpsdokument. </a:t>
            </a:r>
            <a:endParaRPr lang="sv-SE" sz="1200" dirty="0">
              <a:latin typeface="Avenir Next LT Pro" panose="020B0504020202020204" pitchFamily="34" charset="0"/>
            </a:endParaRPr>
          </a:p>
          <a:p>
            <a:endParaRPr lang="sv-SE" sz="1200" dirty="0">
              <a:latin typeface="Avenir Next LT Pro" panose="020B0504020202020204" pitchFamily="34" charset="0"/>
            </a:endParaRPr>
          </a:p>
          <a:p>
            <a:br>
              <a:rPr lang="sv-SE" sz="1200" dirty="0">
                <a:latin typeface="Avenir Next LT Pro" panose="020B0504020202020204" pitchFamily="34" charset="0"/>
              </a:rPr>
            </a:br>
            <a:r>
              <a:rPr lang="sv-SE" sz="1200" dirty="0">
                <a:latin typeface="Avenir Next LT Pro" panose="020B0504020202020204" pitchFamily="34" charset="0"/>
              </a:rPr>
              <a:t> </a:t>
            </a:r>
          </a:p>
          <a:p>
            <a:endParaRPr lang="sv-SE" sz="1200" dirty="0">
              <a:latin typeface="Avenir Next LT Pro" panose="020B0504020202020204" pitchFamily="34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FC0F243-D191-FC64-8D06-2147ED7E2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052" y="8260812"/>
            <a:ext cx="1743863" cy="98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3C219510-0432-4572-1A00-8D8C4AA8DFD6}"/>
              </a:ext>
            </a:extLst>
          </p:cNvPr>
          <p:cNvSpPr txBox="1"/>
          <p:nvPr/>
        </p:nvSpPr>
        <p:spPr>
          <a:xfrm>
            <a:off x="105556" y="7007051"/>
            <a:ext cx="5768558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b="1" dirty="0">
                <a:latin typeface="Avenir Next LT Pro" panose="020B0504020202020204" pitchFamily="34" charset="0"/>
              </a:rPr>
              <a:t>UNDERVISNINGSFORM (6 veckor)</a:t>
            </a:r>
            <a:br>
              <a:rPr lang="sv-SE" sz="2000" b="1" dirty="0">
                <a:latin typeface="Avenir Next LT Pro" panose="020B0504020202020204" pitchFamily="34" charset="0"/>
              </a:rPr>
            </a:br>
            <a:endParaRPr lang="sv-SE" sz="2000" dirty="0">
              <a:latin typeface="Avenir Next LT Pro" panose="020B05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400" dirty="0">
                <a:latin typeface="Avenir Next LT Pro" panose="020B0504020202020204" pitchFamily="34" charset="0"/>
              </a:rPr>
              <a:t>Föreläsningar på Plats, Digitalt, Hybrid 2-3 dagar/vecka</a:t>
            </a:r>
            <a:br>
              <a:rPr lang="sv-SE" sz="1400" dirty="0">
                <a:latin typeface="Avenir Next LT Pro" panose="020B0504020202020204" pitchFamily="34" charset="0"/>
              </a:rPr>
            </a:br>
            <a:endParaRPr lang="sv-SE" sz="1400" dirty="0">
              <a:latin typeface="Avenir Next LT Pro" panose="020B05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400" dirty="0">
                <a:latin typeface="Avenir Next LT Pro" panose="020B0504020202020204" pitchFamily="34" charset="0"/>
              </a:rPr>
              <a:t>Seminarium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v-SE" sz="1400" dirty="0">
              <a:latin typeface="Avenir Next LT Pro" panose="020B05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400" dirty="0">
                <a:latin typeface="Avenir Next LT Pro" panose="020B0504020202020204" pitchFamily="34" charset="0"/>
              </a:rPr>
              <a:t>Handledning</a:t>
            </a:r>
          </a:p>
        </p:txBody>
      </p:sp>
    </p:spTree>
    <p:extLst>
      <p:ext uri="{BB962C8B-B14F-4D97-AF65-F5344CB8AC3E}">
        <p14:creationId xmlns:p14="http://schemas.microsoft.com/office/powerpoint/2010/main" val="3786162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633984-D2FD-6D05-E98B-597558E99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4072A0E-04AF-93A2-BC9A-FD2332C0D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7A9A818-6BD1-65E9-6FA1-E8D76412C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1" r="23821"/>
          <a:stretch/>
        </p:blipFill>
        <p:spPr bwMode="auto">
          <a:xfrm>
            <a:off x="20" y="10"/>
            <a:ext cx="6857980" cy="9143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CF4BA601-AD0C-19E7-FC68-1397115886B6}"/>
              </a:ext>
            </a:extLst>
          </p:cNvPr>
          <p:cNvSpPr txBox="1"/>
          <p:nvPr/>
        </p:nvSpPr>
        <p:spPr>
          <a:xfrm>
            <a:off x="211092" y="98956"/>
            <a:ext cx="4781822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latin typeface="Avenir Next LT Pro" panose="020B0504020202020204" pitchFamily="34" charset="0"/>
              </a:rPr>
              <a:t> </a:t>
            </a:r>
          </a:p>
          <a:p>
            <a:r>
              <a:rPr lang="sv-SE" sz="1600" b="1" dirty="0">
                <a:latin typeface="Avenir Next LT Pro" panose="020B0504020202020204" pitchFamily="34" charset="0"/>
              </a:rPr>
              <a:t>KUNSKAPSKONTROLL, EXAMINATIONSFORM</a:t>
            </a:r>
          </a:p>
          <a:p>
            <a:endParaRPr lang="sv-SE" sz="1600" b="1" dirty="0">
              <a:latin typeface="Avenir Next LT Pro" panose="020B05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400" dirty="0">
                <a:latin typeface="Avenir Next LT Pro" panose="020B0504020202020204" pitchFamily="34" charset="0"/>
              </a:rPr>
              <a:t>PM</a:t>
            </a:r>
            <a:br>
              <a:rPr lang="sv-SE" sz="1400" dirty="0">
                <a:latin typeface="Avenir Next LT Pro" panose="020B0504020202020204" pitchFamily="34" charset="0"/>
              </a:rPr>
            </a:br>
            <a:endParaRPr lang="sv-SE" sz="1400" dirty="0">
              <a:latin typeface="Avenir Next LT Pro" panose="020B05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400" dirty="0">
                <a:latin typeface="Avenir Next LT Pro" panose="020B0504020202020204" pitchFamily="34" charset="0"/>
              </a:rPr>
              <a:t>Seminarium</a:t>
            </a:r>
            <a:br>
              <a:rPr lang="sv-SE" sz="1400" dirty="0">
                <a:latin typeface="Avenir Next LT Pro" panose="020B0504020202020204" pitchFamily="34" charset="0"/>
              </a:rPr>
            </a:br>
            <a:endParaRPr lang="sv-SE" sz="1400" dirty="0">
              <a:latin typeface="Avenir Next LT Pro" panose="020B05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400" dirty="0">
                <a:latin typeface="Avenir Next LT Pro" panose="020B0504020202020204" pitchFamily="34" charset="0"/>
              </a:rPr>
              <a:t>Skriftlig individuell salstentamen</a:t>
            </a:r>
          </a:p>
          <a:p>
            <a:endParaRPr lang="sv-SE" sz="1400" dirty="0">
              <a:latin typeface="Avenir Next LT Pro" panose="020B0504020202020204" pitchFamily="34" charset="0"/>
            </a:endParaRPr>
          </a:p>
          <a:p>
            <a:endParaRPr lang="sv-SE" sz="1200" dirty="0">
              <a:latin typeface="Avenir Next LT Pro" panose="020B0504020202020204" pitchFamily="34" charset="0"/>
            </a:endParaRPr>
          </a:p>
          <a:p>
            <a:endParaRPr lang="sv-SE" sz="1200" dirty="0">
              <a:latin typeface="Avenir Next LT Pro" panose="020B0504020202020204" pitchFamily="34" charset="0"/>
            </a:endParaRPr>
          </a:p>
          <a:p>
            <a:br>
              <a:rPr lang="sv-SE" sz="1200" dirty="0">
                <a:latin typeface="Avenir Next LT Pro" panose="020B0504020202020204" pitchFamily="34" charset="0"/>
              </a:rPr>
            </a:br>
            <a:r>
              <a:rPr lang="sv-SE" sz="1200" dirty="0">
                <a:latin typeface="Avenir Next LT Pro" panose="020B0504020202020204" pitchFamily="34" charset="0"/>
              </a:rPr>
              <a:t> </a:t>
            </a:r>
          </a:p>
          <a:p>
            <a:endParaRPr lang="sv-SE" sz="1200" dirty="0">
              <a:latin typeface="Avenir Next LT Pro" panose="020B0504020202020204" pitchFamily="34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F8478B2-7E1C-B72F-1D8F-72E429199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052" y="8260812"/>
            <a:ext cx="1743863" cy="98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57537F40-1B39-94C0-D162-5D7D6962084B}"/>
              </a:ext>
            </a:extLst>
          </p:cNvPr>
          <p:cNvSpPr txBox="1"/>
          <p:nvPr/>
        </p:nvSpPr>
        <p:spPr>
          <a:xfrm>
            <a:off x="211092" y="2113461"/>
            <a:ext cx="6082416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b="1" dirty="0">
                <a:latin typeface="Avenir Next LT Pro" panose="020B0504020202020204" pitchFamily="34" charset="77"/>
              </a:rPr>
              <a:t>Efter avslutad kurs skall deltagaren:</a:t>
            </a:r>
            <a:br>
              <a:rPr lang="sv-SE" sz="1600" b="1" dirty="0">
                <a:latin typeface="Avenir Next LT Pro" panose="020B0504020202020204" pitchFamily="34" charset="77"/>
              </a:rPr>
            </a:br>
            <a:br>
              <a:rPr lang="sv-SE" sz="1600" b="1" dirty="0">
                <a:latin typeface="Avenir Next LT Pro" panose="020B0504020202020204" pitchFamily="34" charset="77"/>
              </a:rPr>
            </a:br>
            <a:r>
              <a:rPr lang="sv-SE" sz="1300" dirty="0">
                <a:latin typeface="Avenir Next LT Pro" panose="020B0504020202020204" pitchFamily="34" charset="77"/>
              </a:rPr>
              <a:t>Kunna identifiera och analysera verksamhetens behov.</a:t>
            </a:r>
            <a:br>
              <a:rPr lang="sv-SE" sz="1300" dirty="0">
                <a:latin typeface="Avenir Next LT Pro" panose="020B0504020202020204" pitchFamily="34" charset="77"/>
              </a:rPr>
            </a:br>
            <a:br>
              <a:rPr lang="sv-SE" sz="1300" dirty="0">
                <a:latin typeface="Avenir Next LT Pro" panose="020B0504020202020204" pitchFamily="34" charset="77"/>
              </a:rPr>
            </a:br>
            <a:r>
              <a:rPr lang="sv-SE" sz="1300" dirty="0">
                <a:latin typeface="Avenir Next LT Pro" panose="020B0504020202020204" pitchFamily="34" charset="77"/>
              </a:rPr>
              <a:t>Ha kunskap och förståelse att leda och samordna inköp, inköpsavrop och inköpsplanering.</a:t>
            </a:r>
            <a:br>
              <a:rPr lang="sv-SE" sz="1300" dirty="0">
                <a:latin typeface="Avenir Next LT Pro" panose="020B0504020202020204" pitchFamily="34" charset="77"/>
              </a:rPr>
            </a:br>
            <a:br>
              <a:rPr lang="sv-SE" sz="1300" dirty="0">
                <a:latin typeface="Avenir Next LT Pro" panose="020B0504020202020204" pitchFamily="34" charset="77"/>
              </a:rPr>
            </a:br>
            <a:r>
              <a:rPr lang="sv-SE" sz="1300" dirty="0">
                <a:latin typeface="Avenir Next LT Pro" panose="020B0504020202020204" pitchFamily="34" charset="77"/>
              </a:rPr>
              <a:t>Analysera, lösa problem och hantera komplexa uppgifter i Excel.</a:t>
            </a:r>
            <a:br>
              <a:rPr lang="sv-SE" sz="1300" dirty="0">
                <a:latin typeface="Avenir Next LT Pro" panose="020B0504020202020204" pitchFamily="34" charset="77"/>
              </a:rPr>
            </a:br>
            <a:br>
              <a:rPr lang="sv-SE" sz="1300" dirty="0">
                <a:latin typeface="Avenir Next LT Pro" panose="020B0504020202020204" pitchFamily="34" charset="77"/>
              </a:rPr>
            </a:br>
            <a:r>
              <a:rPr lang="sv-SE" sz="1300" dirty="0">
                <a:latin typeface="Avenir Next LT Pro" panose="020B0504020202020204" pitchFamily="34" charset="77"/>
              </a:rPr>
              <a:t>Kunna utföra taktiskt och operativt inköpsarbete. </a:t>
            </a:r>
            <a:br>
              <a:rPr lang="sv-SE" sz="1300" dirty="0">
                <a:latin typeface="Avenir Next LT Pro" panose="020B0504020202020204" pitchFamily="34" charset="77"/>
              </a:rPr>
            </a:br>
            <a:br>
              <a:rPr lang="sv-SE" sz="1300" dirty="0">
                <a:latin typeface="Avenir Next LT Pro" panose="020B0504020202020204" pitchFamily="34" charset="77"/>
              </a:rPr>
            </a:br>
            <a:r>
              <a:rPr lang="sv-SE" sz="1300" dirty="0">
                <a:latin typeface="Avenir Next LT Pro" panose="020B0504020202020204" pitchFamily="34" charset="77"/>
              </a:rPr>
              <a:t>Förstå hur inköpsrelaterade faktorer påverkar lönsamhet och konkurrenskraft. </a:t>
            </a:r>
            <a:br>
              <a:rPr lang="sv-SE" sz="1300" dirty="0">
                <a:latin typeface="Avenir Next LT Pro" panose="020B0504020202020204" pitchFamily="34" charset="77"/>
              </a:rPr>
            </a:br>
            <a:br>
              <a:rPr lang="sv-SE" sz="1300" dirty="0">
                <a:latin typeface="Avenir Next LT Pro" panose="020B0504020202020204" pitchFamily="34" charset="77"/>
              </a:rPr>
            </a:br>
            <a:r>
              <a:rPr lang="sv-SE" sz="1300" dirty="0">
                <a:latin typeface="Avenir Next LT Pro" panose="020B0504020202020204" pitchFamily="34" charset="77"/>
              </a:rPr>
              <a:t>Utforma kriterier för bedömning av leverantör. </a:t>
            </a:r>
            <a:br>
              <a:rPr lang="sv-SE" sz="1300" dirty="0">
                <a:latin typeface="Avenir Next LT Pro" panose="020B0504020202020204" pitchFamily="34" charset="77"/>
              </a:rPr>
            </a:br>
            <a:br>
              <a:rPr lang="sv-SE" sz="1300" dirty="0">
                <a:latin typeface="Avenir Next LT Pro" panose="020B0504020202020204" pitchFamily="34" charset="77"/>
              </a:rPr>
            </a:br>
            <a:r>
              <a:rPr lang="sv-SE" sz="1300" dirty="0">
                <a:latin typeface="Avenir Next LT Pro" panose="020B0504020202020204" pitchFamily="34" charset="77"/>
              </a:rPr>
              <a:t>Göra en totalkostnadskalkyl. </a:t>
            </a:r>
            <a:br>
              <a:rPr lang="sv-SE" sz="1300" dirty="0">
                <a:latin typeface="Avenir Next LT Pro" panose="020B0504020202020204" pitchFamily="34" charset="77"/>
              </a:rPr>
            </a:br>
            <a:br>
              <a:rPr lang="sv-SE" sz="1300" dirty="0">
                <a:latin typeface="Avenir Next LT Pro" panose="020B0504020202020204" pitchFamily="34" charset="77"/>
              </a:rPr>
            </a:br>
            <a:r>
              <a:rPr lang="sv-SE" sz="1300" dirty="0">
                <a:latin typeface="Avenir Next LT Pro" panose="020B0504020202020204" pitchFamily="34" charset="77"/>
              </a:rPr>
              <a:t>Jämföra prognoser mot en leverantörs kapacitetstak. </a:t>
            </a:r>
            <a:br>
              <a:rPr lang="sv-SE" sz="1300" dirty="0">
                <a:latin typeface="Avenir Next LT Pro" panose="020B0504020202020204" pitchFamily="34" charset="77"/>
              </a:rPr>
            </a:br>
            <a:br>
              <a:rPr lang="sv-SE" sz="1300" dirty="0">
                <a:latin typeface="Avenir Next LT Pro" panose="020B0504020202020204" pitchFamily="34" charset="77"/>
              </a:rPr>
            </a:br>
            <a:r>
              <a:rPr lang="sv-SE" sz="1300" dirty="0">
                <a:latin typeface="Avenir Next LT Pro" panose="020B0504020202020204" pitchFamily="34" charset="77"/>
              </a:rPr>
              <a:t>Utforma inköpsdokument.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6FDFFE04-5C3B-77F9-B7C3-8CA0B5AED33D}"/>
              </a:ext>
            </a:extLst>
          </p:cNvPr>
          <p:cNvSpPr txBox="1"/>
          <p:nvPr/>
        </p:nvSpPr>
        <p:spPr>
          <a:xfrm>
            <a:off x="211092" y="6758080"/>
            <a:ext cx="538379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b="1" dirty="0">
                <a:latin typeface="Avenir Next LT Pro" panose="020B0504020202020204" pitchFamily="34" charset="0"/>
              </a:rPr>
              <a:t>För mer information om kursen, anmälan eller förslag på en ekonomisk lösning,</a:t>
            </a:r>
            <a:br>
              <a:rPr lang="sv-SE" sz="1400" b="1" dirty="0">
                <a:latin typeface="Avenir Next LT Pro" panose="020B0504020202020204" pitchFamily="34" charset="0"/>
              </a:rPr>
            </a:br>
            <a:endParaRPr lang="sv-SE" sz="1400" b="1" dirty="0">
              <a:latin typeface="Avenir Next LT Pro" panose="020B0504020202020204" pitchFamily="34" charset="0"/>
            </a:endParaRPr>
          </a:p>
          <a:p>
            <a:r>
              <a:rPr lang="sv-SE" sz="1400" b="1" dirty="0">
                <a:latin typeface="Avenir Next LT Pro" panose="020B0504020202020204" pitchFamily="34" charset="0"/>
              </a:rPr>
              <a:t>Kontakta Rosanna Bertling,  Telefonnummer: 073 387 71 77 </a:t>
            </a:r>
            <a:br>
              <a:rPr lang="sv-SE" sz="1400" b="1" dirty="0">
                <a:latin typeface="Avenir Next LT Pro" panose="020B0504020202020204" pitchFamily="34" charset="0"/>
              </a:rPr>
            </a:br>
            <a:r>
              <a:rPr lang="sv-SE" sz="1400" b="1" dirty="0">
                <a:latin typeface="Avenir Next LT Pro" panose="020B0504020202020204" pitchFamily="34" charset="0"/>
              </a:rPr>
              <a:t>Epost: </a:t>
            </a:r>
            <a:r>
              <a:rPr lang="sv-SE" sz="1400" b="1" dirty="0">
                <a:latin typeface="Avenir Next LT Pro" panose="020B0504020202020204" pitchFamily="34" charset="0"/>
                <a:hlinkClick r:id="rId4"/>
              </a:rPr>
              <a:t>rosanna.bertling@oneacademy.se</a:t>
            </a:r>
            <a:br>
              <a:rPr lang="sv-SE" sz="1400" b="1" dirty="0">
                <a:latin typeface="Avenir Next LT Pro" panose="020B0504020202020204" pitchFamily="34" charset="0"/>
              </a:rPr>
            </a:br>
            <a:endParaRPr lang="sv-SE" sz="1400" b="1" dirty="0">
              <a:latin typeface="Avenir Next LT Pro" panose="020B0504020202020204" pitchFamily="34" charset="0"/>
            </a:endParaRPr>
          </a:p>
          <a:p>
            <a:br>
              <a:rPr lang="sv-SE" sz="1400" b="1" dirty="0">
                <a:latin typeface="Avenir Next LT Pro" panose="020B0504020202020204" pitchFamily="34" charset="0"/>
              </a:rPr>
            </a:br>
            <a:endParaRPr lang="sv-SE" sz="1400" b="1" dirty="0">
              <a:latin typeface="Avenir Next LT Pro" panose="020B0504020202020204" pitchFamily="34" charset="0"/>
            </a:endParaRPr>
          </a:p>
          <a:p>
            <a:endParaRPr lang="sv-SE" sz="14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309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etald kurs mall " id="{54F61C7C-4EA4-FC4A-806B-C0BD88D616E3}" vid="{781475A8-0889-E247-825C-50C5B7793E4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84</TotalTime>
  <Words>328</Words>
  <Application>Microsoft Macintosh PowerPoint</Application>
  <PresentationFormat>Bildspel på skärmen (4:3)</PresentationFormat>
  <Paragraphs>41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8" baseType="lpstr">
      <vt:lpstr>Arial</vt:lpstr>
      <vt:lpstr>Avenir Next LT Pro</vt:lpstr>
      <vt:lpstr>Calibri</vt:lpstr>
      <vt:lpstr>Wingdings</vt:lpstr>
      <vt:lpstr>Office-tema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Alexander Lindvall</dc:creator>
  <cp:lastModifiedBy>Simon Eriksson</cp:lastModifiedBy>
  <cp:revision>21</cp:revision>
  <dcterms:created xsi:type="dcterms:W3CDTF">2023-05-10T09:07:09Z</dcterms:created>
  <dcterms:modified xsi:type="dcterms:W3CDTF">2024-07-08T09:52:58Z</dcterms:modified>
</cp:coreProperties>
</file>